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513" r:id="rId2"/>
    <p:sldId id="541" r:id="rId3"/>
    <p:sldId id="514" r:id="rId4"/>
    <p:sldId id="544" r:id="rId5"/>
    <p:sldId id="519" r:id="rId6"/>
    <p:sldId id="515" r:id="rId7"/>
    <p:sldId id="516" r:id="rId8"/>
    <p:sldId id="517" r:id="rId9"/>
    <p:sldId id="543" r:id="rId10"/>
    <p:sldId id="518" r:id="rId11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561E1"/>
    <a:srgbClr val="0099FF"/>
    <a:srgbClr val="00FFFF"/>
    <a:srgbClr val="CC00FF"/>
    <a:srgbClr val="33CCCC"/>
    <a:srgbClr val="99CC00"/>
    <a:srgbClr val="01672A"/>
    <a:srgbClr val="996633"/>
    <a:srgbClr val="00482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5181" autoAdjust="0"/>
    <p:restoredTop sz="86323" autoAdjust="0"/>
  </p:normalViewPr>
  <p:slideViewPr>
    <p:cSldViewPr>
      <p:cViewPr>
        <p:scale>
          <a:sx n="100" d="100"/>
          <a:sy n="100" d="100"/>
        </p:scale>
        <p:origin x="-696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7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78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Гуманитарный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Общество(кол-во)</c:v>
                </c:pt>
                <c:pt idx="1">
                  <c:v>Общество(ср.балл)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75.900000000000006</c:v>
                </c:pt>
                <c:pt idx="2">
                  <c:v>75.7</c:v>
                </c:pt>
                <c:pt idx="3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8C-4F1F-A316-1BA7F823E3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Универсальный</c:v>
                </c:pt>
              </c:strCache>
            </c:strRef>
          </c:tx>
          <c:spPr>
            <a:solidFill>
              <a:srgbClr val="FFC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Общество(кол-во)</c:v>
                </c:pt>
                <c:pt idx="1">
                  <c:v>Общество(ср.балл)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57</c:v>
                </c:pt>
                <c:pt idx="2">
                  <c:v>82.36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8C-4F1F-A316-1BA7F823E3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Гимназия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Общество(кол-во)</c:v>
                </c:pt>
                <c:pt idx="1">
                  <c:v>Общество(ср.балл)</c:v>
                </c:pt>
                <c:pt idx="2">
                  <c:v>Русск.язык(ср.балл)</c:v>
                </c:pt>
                <c:pt idx="3">
                  <c:v>Русск.яз (кол-во)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22</c:v>
                </c:pt>
                <c:pt idx="1">
                  <c:v>75.2</c:v>
                </c:pt>
                <c:pt idx="2">
                  <c:v>79.2</c:v>
                </c:pt>
                <c:pt idx="3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8C-4F1F-A316-1BA7F823E3A2}"/>
            </c:ext>
          </c:extLst>
        </c:ser>
        <c:axId val="116405760"/>
        <c:axId val="116407680"/>
      </c:barChart>
      <c:catAx>
        <c:axId val="11640576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6407680"/>
        <c:crosses val="autoZero"/>
        <c:auto val="1"/>
        <c:lblAlgn val="ctr"/>
        <c:lblOffset val="100"/>
      </c:catAx>
      <c:valAx>
        <c:axId val="116407680"/>
        <c:scaling>
          <c:orientation val="minMax"/>
        </c:scaling>
        <c:axPos val="l"/>
        <c:majorGridlines/>
        <c:numFmt formatCode="General" sourceLinked="1"/>
        <c:tickLblPos val="nextTo"/>
        <c:crossAx val="11640576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426306486164522"/>
          <c:y val="1.6437648412227768E-2"/>
          <c:w val="0.73260041743455495"/>
          <c:h val="0.5452240001289526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64.5</c:v>
                </c:pt>
                <c:pt idx="1">
                  <c:v>63.9</c:v>
                </c:pt>
                <c:pt idx="2">
                  <c:v>76.3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BF-4EF8-B8E5-642FD7B63FD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rgbClr val="FFFF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60.2</c:v>
                </c:pt>
                <c:pt idx="1">
                  <c:v>64.099999999999994</c:v>
                </c:pt>
                <c:pt idx="2">
                  <c:v>69.8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BF-4EF8-B8E5-642FD7B63FD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rgbClr val="0070C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Физика</c:v>
                </c:pt>
                <c:pt idx="2">
                  <c:v>Информатика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55.2</c:v>
                </c:pt>
                <c:pt idx="1">
                  <c:v>57.2</c:v>
                </c:pt>
                <c:pt idx="2">
                  <c:v>72.599999999999994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BF-4EF8-B8E5-642FD7B63FD2}"/>
            </c:ext>
          </c:extLst>
        </c:ser>
        <c:axId val="116792704"/>
        <c:axId val="116814976"/>
      </c:barChart>
      <c:catAx>
        <c:axId val="1167927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6814976"/>
        <c:crosses val="autoZero"/>
        <c:auto val="1"/>
        <c:lblAlgn val="ctr"/>
        <c:lblOffset val="100"/>
      </c:catAx>
      <c:valAx>
        <c:axId val="116814976"/>
        <c:scaling>
          <c:orientation val="minMax"/>
        </c:scaling>
        <c:axPos val="l"/>
        <c:majorGridlines/>
        <c:numFmt formatCode="General" sourceLinked="1"/>
        <c:tickLblPos val="nextTo"/>
        <c:crossAx val="116792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50732682596198"/>
          <c:y val="0.36261280177683247"/>
          <c:w val="0.13648488054749217"/>
          <c:h val="9.5410072537091772E-2"/>
        </c:manualLayout>
      </c:layout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</c:chart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5.3785499061527103E-2"/>
          <c:y val="4.0280968626427015E-2"/>
          <c:w val="0.80121068578143817"/>
          <c:h val="0.70576255362863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80.5</c:v>
                </c:pt>
                <c:pt idx="1">
                  <c:v>62.5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17-4D1A-8A20-DD69006BB2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rgbClr val="FFFF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53.3</c:v>
                </c:pt>
                <c:pt idx="1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17-4D1A-8A20-DD69006BB27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rgbClr val="0070C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Химия</c:v>
                </c:pt>
                <c:pt idx="1">
                  <c:v>Биология</c:v>
                </c:pt>
                <c:pt idx="2">
                  <c:v>География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57.8</c:v>
                </c:pt>
                <c:pt idx="1">
                  <c:v>57.5</c:v>
                </c:pt>
                <c:pt idx="2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17-4D1A-8A20-DD69006BB276}"/>
            </c:ext>
          </c:extLst>
        </c:ser>
        <c:axId val="116984064"/>
        <c:axId val="117105024"/>
      </c:barChart>
      <c:catAx>
        <c:axId val="1169840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7105024"/>
        <c:crosses val="autoZero"/>
        <c:auto val="1"/>
        <c:lblAlgn val="ctr"/>
        <c:lblOffset val="100"/>
      </c:catAx>
      <c:valAx>
        <c:axId val="117105024"/>
        <c:scaling>
          <c:orientation val="minMax"/>
        </c:scaling>
        <c:axPos val="l"/>
        <c:majorGridlines/>
        <c:numFmt formatCode="General" sourceLinked="1"/>
        <c:tickLblPos val="nextTo"/>
        <c:crossAx val="1169840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6360173102307569"/>
          <c:y val="0.21141648802005725"/>
          <c:w val="0.13639826897692539"/>
          <c:h val="0.45525241446324505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</c:chart>
  <c:externalData r:id="rId2"/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1079351783177447E-2"/>
          <c:y val="5.1863857374392218E-2"/>
          <c:w val="0.9153721893306771"/>
          <c:h val="0.7618078331780671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2017-2018</c:v>
                </c:pt>
              </c:strCache>
            </c:strRef>
          </c:tx>
          <c:dLbls>
            <c:dLbl>
              <c:idx val="2"/>
              <c:layout>
                <c:manualLayout>
                  <c:x val="-1.6058592600177952E-2"/>
                  <c:y val="4.2994423103919731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5F3-4612-B9FF-83104981DE8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60773966382162E-2"/>
                  <c:y val="5.4513202057199289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5F3-4612-B9FF-83104981DE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6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74.099999999999994</c:v>
                </c:pt>
                <c:pt idx="1">
                  <c:v>59.3</c:v>
                </c:pt>
                <c:pt idx="2">
                  <c:v>66.400000000000006</c:v>
                </c:pt>
                <c:pt idx="3">
                  <c:v>65.8</c:v>
                </c:pt>
                <c:pt idx="4">
                  <c:v>70.400000000000006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F3-4612-B9FF-83104981DE8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2018-2019</c:v>
                </c:pt>
              </c:strCache>
            </c:strRef>
          </c:tx>
          <c:dLbls>
            <c:dLbl>
              <c:idx val="0"/>
              <c:layout>
                <c:manualLayout>
                  <c:x val="-5.4585582958982934E-3"/>
                  <c:y val="-7.6737951093151513E-2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5F3-4612-B9FF-83104981DE8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74229443072172E-3"/>
                  <c:y val="-3.8897893030794189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6F3-445A-894C-410F15440A1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645376658433053E-2"/>
                  <c:y val="-2.269043760129660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6F3-445A-894C-410F15440A1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6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71.900000000000006</c:v>
                </c:pt>
                <c:pt idx="1">
                  <c:v>70</c:v>
                </c:pt>
                <c:pt idx="2">
                  <c:v>62.9</c:v>
                </c:pt>
                <c:pt idx="3">
                  <c:v>61.7</c:v>
                </c:pt>
                <c:pt idx="4">
                  <c:v>71.599999999999994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F3-4612-B9FF-83104981DE8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1"/>
              <c:layout>
                <c:manualLayout>
                  <c:x val="7.4591679255081918E-3"/>
                  <c:y val="-9.4835309281641779E-3"/>
                </c:manualLayout>
              </c:layout>
              <c:dLblPos val="outEnd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5F3-4612-B9FF-83104981DE8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9033047747587986E-2"/>
                  <c:y val="0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6F3-445A-894C-410F15440A1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6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История</c:v>
                </c:pt>
                <c:pt idx="4">
                  <c:v>Англ.язык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79.2</c:v>
                </c:pt>
                <c:pt idx="1">
                  <c:v>80</c:v>
                </c:pt>
                <c:pt idx="2">
                  <c:v>75.2</c:v>
                </c:pt>
                <c:pt idx="3">
                  <c:v>83</c:v>
                </c:pt>
                <c:pt idx="4">
                  <c:v>82.1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5F3-4612-B9FF-83104981DE84}"/>
            </c:ext>
          </c:extLst>
        </c:ser>
        <c:axId val="117359744"/>
        <c:axId val="117361280"/>
      </c:barChart>
      <c:catAx>
        <c:axId val="1173597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96" b="1"/>
            </a:pPr>
            <a:endParaRPr lang="ru-RU"/>
          </a:p>
        </c:txPr>
        <c:crossAx val="117361280"/>
        <c:crosses val="autoZero"/>
        <c:auto val="1"/>
        <c:lblAlgn val="ctr"/>
        <c:lblOffset val="100"/>
      </c:catAx>
      <c:valAx>
        <c:axId val="117361280"/>
        <c:scaling>
          <c:orientation val="minMax"/>
        </c:scaling>
        <c:axPos val="l"/>
        <c:majorGridlines/>
        <c:numFmt formatCode="General" sourceLinked="1"/>
        <c:tickLblPos val="nextTo"/>
        <c:crossAx val="117359744"/>
        <c:crosses val="autoZero"/>
        <c:crossBetween val="between"/>
      </c:valAx>
      <c:spPr>
        <a:noFill/>
        <a:ln w="25386">
          <a:noFill/>
        </a:ln>
      </c:spPr>
    </c:plotArea>
    <c:legend>
      <c:legendPos val="b"/>
      <c:layout/>
      <c:txPr>
        <a:bodyPr/>
        <a:lstStyle/>
        <a:p>
          <a:pPr>
            <a:defRPr sz="1396" b="1"/>
          </a:pPr>
          <a:endParaRPr lang="ru-RU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aseline="0"/>
            </a:pPr>
            <a:r>
              <a:rPr lang="ru-RU" sz="1400">
                <a:latin typeface="+mj-lt"/>
              </a:rPr>
              <a:t>Количество медалистов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6.2753763779527572E-2"/>
          <c:y val="0.2011112457096709"/>
          <c:w val="0.91164623622048402"/>
          <c:h val="0.556284541355407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медалистов</c:v>
                </c:pt>
              </c:strCache>
            </c:strRef>
          </c:tx>
          <c:spPr>
            <a:solidFill>
              <a:srgbClr val="0070C0"/>
            </a:solidFill>
          </c:spPr>
          <c:dPt>
            <c:idx val="8"/>
            <c:spPr>
              <a:solidFill>
                <a:srgbClr val="0070C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842-43DC-9AEB-18AA136D1EFC}"/>
              </c:ext>
            </c:extLst>
          </c:dPt>
          <c:dPt>
            <c:idx val="9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  <c:pt idx="7">
                  <c:v>2017=-2018</c:v>
                </c:pt>
                <c:pt idx="8">
                  <c:v>2018-2019</c:v>
                </c:pt>
                <c:pt idx="9">
                  <c:v>2019-2020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8</c:v>
                </c:pt>
                <c:pt idx="6">
                  <c:v>4</c:v>
                </c:pt>
                <c:pt idx="7">
                  <c:v>7</c:v>
                </c:pt>
                <c:pt idx="8">
                  <c:v>2</c:v>
                </c:pt>
                <c:pt idx="9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42-43DC-9AEB-18AA136D1EFC}"/>
            </c:ext>
          </c:extLst>
        </c:ser>
        <c:axId val="117992064"/>
        <c:axId val="117993856"/>
      </c:barChart>
      <c:catAx>
        <c:axId val="117992064"/>
        <c:scaling>
          <c:orientation val="minMax"/>
        </c:scaling>
        <c:axPos val="b"/>
        <c:numFmt formatCode="General" sourceLinked="1"/>
        <c:tickLblPos val="nextTo"/>
        <c:crossAx val="117993856"/>
        <c:crosses val="autoZero"/>
        <c:auto val="1"/>
        <c:lblAlgn val="ctr"/>
        <c:lblOffset val="100"/>
      </c:catAx>
      <c:valAx>
        <c:axId val="117993856"/>
        <c:scaling>
          <c:orientation val="minMax"/>
        </c:scaling>
        <c:axPos val="l"/>
        <c:majorGridlines/>
        <c:numFmt formatCode="General" sourceLinked="1"/>
        <c:tickLblPos val="nextTo"/>
        <c:crossAx val="117992064"/>
        <c:crosses val="autoZero"/>
        <c:crossBetween val="between"/>
      </c:valAx>
    </c:plotArea>
    <c:plotVisOnly val="1"/>
    <c:dispBlanksAs val="gap"/>
  </c:chart>
  <c:externalData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0.02586</cdr:x>
      <cdr:y>0.77273</cdr:y>
    </cdr:from>
    <cdr:to>
      <cdr:x>0.89655</cdr:x>
      <cdr:y>0.98679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14314" y="3643338"/>
          <a:ext cx="7215238" cy="100930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0.06052</cdr:x>
      <cdr:y>0.85714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34678" y="3000397"/>
          <a:ext cx="6747202" cy="50006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173BF0C-44BD-455D-AA7F-806FDA2122E4}" type="datetimeFigureOut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9EB3BA2-91C7-4C19-ADB3-57E6F361B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272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FAAAE1-F303-4898-96FF-E247F4851B53}" type="slidenum">
              <a:rPr lang="ru-RU" altLang="ru-RU" smtClean="0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44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F3938C-7D7C-429D-BF4E-A41FE908F925}" type="slidenum">
              <a:rPr lang="ru-RU" altLang="ru-RU" smtClean="0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7297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6D230E-A645-4ED8-BD35-E84ED88735FE}" type="slidenum">
              <a:rPr lang="ru-RU" altLang="ru-RU" smtClean="0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464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8"/>
          <p:cNvSpPr txBox="1">
            <a:spLocks noChangeArrowheads="1"/>
          </p:cNvSpPr>
          <p:nvPr/>
        </p:nvSpPr>
        <p:spPr bwMode="gray">
          <a:xfrm>
            <a:off x="6019800" y="5934075"/>
            <a:ext cx="2832100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0" y="3962400"/>
            <a:ext cx="61722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b="1"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200400"/>
            <a:ext cx="6400800" cy="68262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5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88209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26156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07489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14083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ый треугольник 2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17186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446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12414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89365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29909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50838"/>
            <a:ext cx="2076450" cy="5592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350838"/>
            <a:ext cx="6076950" cy="5592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2562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6893719" y="4607719"/>
            <a:ext cx="2571750" cy="1928812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17" descr="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5357813"/>
            <a:ext cx="8715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562600"/>
            <a:ext cx="13208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5643563"/>
            <a:ext cx="6175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50838"/>
            <a:ext cx="69342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0" y="1219200"/>
            <a:ext cx="8305800" cy="4724400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</p:spTree>
    <p:extLst>
      <p:ext uri="{BB962C8B-B14F-4D97-AF65-F5344CB8AC3E}">
        <p14:creationId xmlns="" xmlns:p14="http://schemas.microsoft.com/office/powerpoint/2010/main" val="333245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gray">
          <a:xfrm>
            <a:off x="2133600" y="381000"/>
            <a:ext cx="7010400" cy="533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gray">
          <a:xfrm>
            <a:off x="1981200" y="457200"/>
            <a:ext cx="7162800" cy="381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305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43600" y="63246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326C0129-9662-41BC-B7B3-B76E5B154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27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828800" y="350838"/>
            <a:ext cx="69342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3" name="Text Box 45"/>
          <p:cNvSpPr txBox="1">
            <a:spLocks noChangeArrowheads="1"/>
          </p:cNvSpPr>
          <p:nvPr/>
        </p:nvSpPr>
        <p:spPr bwMode="white">
          <a:xfrm>
            <a:off x="7196138" y="5943600"/>
            <a:ext cx="1643062" cy="519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800" b="1" i="1">
                <a:solidFill>
                  <a:schemeClr val="accent1"/>
                </a:solidFill>
              </a:rPr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  <p:sldLayoutId id="2147484633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2.x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3.x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4.x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6934200" cy="56356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Получили аттестаты особого образца</a:t>
            </a:r>
            <a:br>
              <a:rPr lang="ru-RU" sz="2400" dirty="0">
                <a:solidFill>
                  <a:schemeClr val="accent1"/>
                </a:solidFill>
              </a:rPr>
            </a:br>
            <a:r>
              <a:rPr lang="ru-RU" sz="2400" dirty="0">
                <a:solidFill>
                  <a:schemeClr val="accent1"/>
                </a:solidFill>
              </a:rPr>
              <a:t> в </a:t>
            </a:r>
            <a:r>
              <a:rPr lang="ru-RU" sz="2400" dirty="0" smtClean="0">
                <a:solidFill>
                  <a:schemeClr val="accent1"/>
                </a:solidFill>
              </a:rPr>
              <a:t>2019-2020 </a:t>
            </a:r>
            <a:r>
              <a:rPr 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8643966" cy="37385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000" dirty="0">
                <a:solidFill>
                  <a:schemeClr val="accent1"/>
                </a:solidFill>
              </a:rPr>
              <a:t> </a:t>
            </a:r>
            <a:r>
              <a:rPr lang="ru-RU" sz="2000" b="1" dirty="0">
                <a:solidFill>
                  <a:schemeClr val="accent1"/>
                </a:solidFill>
              </a:rPr>
              <a:t>Выпускники 9-х классов </a:t>
            </a:r>
            <a:r>
              <a:rPr lang="ru-RU" sz="2000" b="1" dirty="0" smtClean="0">
                <a:solidFill>
                  <a:schemeClr val="accent1"/>
                </a:solidFill>
              </a:rPr>
              <a:t>2019-2020 </a:t>
            </a:r>
            <a:r>
              <a:rPr lang="ru-RU" sz="2000" b="1" dirty="0">
                <a:solidFill>
                  <a:schemeClr val="accent1"/>
                </a:solidFill>
              </a:rPr>
              <a:t>учебного года: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Сергеева Галина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Гордеева Екатерина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Мишина Анна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Лазарев Георгий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 smtClean="0">
                <a:solidFill>
                  <a:schemeClr val="accent1"/>
                </a:solidFill>
              </a:rPr>
              <a:t>Бородуллина</a:t>
            </a:r>
            <a:r>
              <a:rPr lang="ru-RU" sz="2000" dirty="0" smtClean="0">
                <a:solidFill>
                  <a:schemeClr val="accent1"/>
                </a:solidFill>
              </a:rPr>
              <a:t> Анастасия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accent1"/>
                </a:solidFill>
              </a:rPr>
              <a:t>Волков Кирилл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 smtClean="0">
                <a:solidFill>
                  <a:schemeClr val="accent1"/>
                </a:solidFill>
              </a:rPr>
              <a:t>Бахтиярова</a:t>
            </a:r>
            <a:r>
              <a:rPr lang="ru-RU" sz="2000" dirty="0" smtClean="0">
                <a:solidFill>
                  <a:schemeClr val="accent1"/>
                </a:solidFill>
              </a:rPr>
              <a:t> Алина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ЕГЭ </a:t>
            </a:r>
            <a:r>
              <a:rPr lang="ru-RU" sz="2400" dirty="0" smtClean="0">
                <a:solidFill>
                  <a:schemeClr val="accent1"/>
                </a:solidFill>
              </a:rPr>
              <a:t>2019-2020гг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2928559275"/>
              </p:ext>
            </p:extLst>
          </p:nvPr>
        </p:nvGraphicFramePr>
        <p:xfrm>
          <a:off x="1071538" y="857232"/>
          <a:ext cx="6975475" cy="5239386"/>
        </p:xfrm>
        <a:graphic>
          <a:graphicData uri="http://schemas.openxmlformats.org/drawingml/2006/table">
            <a:tbl>
              <a:tblPr/>
              <a:tblGrid>
                <a:gridCol w="4587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43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15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72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72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72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7468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Казань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79,2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74,61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74,67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Математика (профиль)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58,45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Математика (база)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58,9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61,26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60,03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67,4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68,68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69,89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63,4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61,79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63,41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59,05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59,16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55,97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56,13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66,61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75,7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76,51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76,66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Cambria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66,5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62,65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64,09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Результаты ЕГЭ </a:t>
            </a:r>
            <a:r>
              <a:rPr lang="ru-RU" sz="2400" dirty="0" smtClean="0">
                <a:solidFill>
                  <a:schemeClr val="accent1"/>
                </a:solidFill>
              </a:rPr>
              <a:t>2019-2020гг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3073784314"/>
              </p:ext>
            </p:extLst>
          </p:nvPr>
        </p:nvGraphicFramePr>
        <p:xfrm>
          <a:off x="428593" y="985066"/>
          <a:ext cx="8172431" cy="4959300"/>
        </p:xfrm>
        <a:graphic>
          <a:graphicData uri="http://schemas.openxmlformats.org/drawingml/2006/table">
            <a:tbl>
              <a:tblPr/>
              <a:tblGrid>
                <a:gridCol w="4933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22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21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55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221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0440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46615"/>
                <a:gridCol w="857256"/>
                <a:gridCol w="785818"/>
                <a:gridCol w="785818"/>
                <a:gridCol w="45712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70118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Выше 80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90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80-90 район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Выше 90 баллов до 100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90-100 район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высокобальников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(Россия)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Ниже порога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79,2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74,8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15 (31,9%)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(24,7%)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10(21,3%)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151(14%)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Математика (профиль)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56,2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6(17,6%)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58(8,8%)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3(0,5%)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Математика (база)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58,9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18(7,3%)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2(12,5%)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9(3,6%)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67,4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11(13,1%)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8(9,5%)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63,4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6(31,6%)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63(14,7%)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1(5,3%)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8(1,9%)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A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7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2(50%)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21(14,6%)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7(4,9%)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55,2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8(4,2%)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2(1,1%)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Информатика и ИКТ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64,6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1(25%)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18(5,4%)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5(4,3%)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75,7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2(28,6%)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42(31,1)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2(28,6%)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20(14,8)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01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Cambria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66,5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1(25%)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20(16,9%)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1(25%)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9(7,6%)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Cambria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6934200" cy="56356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</a:rPr>
              <a:t>Успехи гимназии по результатам ЕГЭ </a:t>
            </a:r>
            <a:r>
              <a:rPr lang="ru-RU" sz="2400" dirty="0">
                <a:solidFill>
                  <a:schemeClr val="accent1"/>
                </a:solidFill>
              </a:rPr>
              <a:t>в </a:t>
            </a:r>
            <a:r>
              <a:rPr lang="ru-RU" sz="2400" dirty="0" smtClean="0">
                <a:solidFill>
                  <a:schemeClr val="accent1"/>
                </a:solidFill>
              </a:rPr>
              <a:t>2019-2020 </a:t>
            </a:r>
            <a:r>
              <a:rPr lang="ru-RU" sz="2400" dirty="0" err="1" smtClean="0">
                <a:solidFill>
                  <a:schemeClr val="accent1"/>
                </a:solidFill>
              </a:rPr>
              <a:t>гг</a:t>
            </a:r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142844" y="1142984"/>
            <a:ext cx="8001056" cy="416719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Результаты выпускников Гимназии №141 выше результатов района, города Казани и РТ по всем предметам.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u="sng" dirty="0" smtClean="0">
                <a:solidFill>
                  <a:schemeClr val="tx1"/>
                </a:solidFill>
              </a:rPr>
              <a:t>Все</a:t>
            </a:r>
            <a:r>
              <a:rPr lang="ru-RU" sz="2000" dirty="0" smtClean="0">
                <a:solidFill>
                  <a:schemeClr val="tx1"/>
                </a:solidFill>
              </a:rPr>
              <a:t> выпускники сдали все ЕГЭ </a:t>
            </a:r>
            <a:r>
              <a:rPr lang="ru-RU" sz="2000" u="sng" dirty="0" smtClean="0">
                <a:solidFill>
                  <a:schemeClr val="tx1"/>
                </a:solidFill>
              </a:rPr>
              <a:t>выше порога </a:t>
            </a:r>
            <a:r>
              <a:rPr lang="ru-RU" sz="2000" dirty="0" smtClean="0">
                <a:solidFill>
                  <a:schemeClr val="tx1"/>
                </a:solidFill>
              </a:rPr>
              <a:t>(в районе еще школа №111)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Получили на ЕГЭ  80-90 баллов 33 человека 22,9% (больше школа №171- 23,4%)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Получили на ЕГЭ 90-100 баллов 17 человек 11,8% (лучший результат в районе)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Средний балл на всех  ЕГЭ 73 (лучший результат в районе)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Средний балл на экзаменах по выбору 73 (лучший в районе)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Результаты по всем предметам лучшие за последние 3 года.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Все медалисты сдали все ЕГЭ выше 70 баллов, подтвердив свои аттестаты особого образца.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500042"/>
            <a:ext cx="6934200" cy="857256"/>
          </a:xfrm>
        </p:spPr>
        <p:txBody>
          <a:bodyPr/>
          <a:lstStyle/>
          <a:p>
            <a:r>
              <a:rPr lang="ru-RU" sz="2400" dirty="0" smtClean="0"/>
              <a:t>ЕГЭ в профильном классе 2019-2020</a:t>
            </a:r>
            <a:br>
              <a:rPr lang="ru-RU" sz="2400" dirty="0" smtClean="0"/>
            </a:br>
            <a:r>
              <a:rPr lang="ru-RU" sz="2400" dirty="0" smtClean="0"/>
              <a:t>(</a:t>
            </a:r>
            <a:r>
              <a:rPr lang="ru-RU" sz="2000" dirty="0" smtClean="0"/>
              <a:t>11А – гуманитарный, 11Б- универсальный)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285720" y="1500174"/>
          <a:ext cx="8572560" cy="39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 flipV="1">
            <a:off x="8839200" y="1285860"/>
            <a:ext cx="90518" cy="7143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по гимназии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152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6146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p:oleObj spid="_x0000_s57384" r:id="rId4" imgW="5590517" imgH="1944793" progId="">
              <p:embed/>
            </p:oleObj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71438" y="1349375"/>
            <a:ext cx="8461375" cy="3735388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Объект 8"/>
          <p:cNvGraphicFramePr/>
          <p:nvPr/>
        </p:nvGraphicFramePr>
        <p:xfrm>
          <a:off x="357158" y="1500174"/>
          <a:ext cx="8286808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по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гимназии 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176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7170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p:oleObj spid="_x0000_s58408" r:id="rId4" imgW="5590517" imgH="1944793" progId="">
              <p:embed/>
            </p:oleObj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763588" y="1349375"/>
            <a:ext cx="7491412" cy="3735388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Объект 9"/>
          <p:cNvGraphicFramePr/>
          <p:nvPr/>
        </p:nvGraphicFramePr>
        <p:xfrm>
          <a:off x="857224" y="1643050"/>
          <a:ext cx="718188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dirty="0">
                <a:solidFill>
                  <a:schemeClr val="accent1"/>
                </a:solidFill>
              </a:rPr>
              <a:t>Средний балл ЕГЭ </a:t>
            </a:r>
            <a:r>
              <a:rPr lang="ru-RU" altLang="ru-RU" sz="2400" dirty="0" smtClean="0">
                <a:solidFill>
                  <a:schemeClr val="accent1"/>
                </a:solidFill>
              </a:rPr>
              <a:t>по гимназии </a:t>
            </a:r>
            <a:endParaRPr lang="en-US" altLang="ru-RU" sz="2400" dirty="0">
              <a:solidFill>
                <a:schemeClr val="accent1"/>
              </a:solidFill>
            </a:endParaRPr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71438" y="6054725"/>
            <a:ext cx="4214812" cy="731838"/>
            <a:chOff x="214282" y="5929330"/>
            <a:chExt cx="4214842" cy="732240"/>
          </a:xfrm>
        </p:grpSpPr>
        <p:sp>
          <p:nvSpPr>
            <p:cNvPr id="7" name="Овал 6"/>
            <p:cNvSpPr/>
            <p:nvPr/>
          </p:nvSpPr>
          <p:spPr bwMode="auto">
            <a:xfrm>
              <a:off x="214282" y="5929330"/>
              <a:ext cx="714380" cy="7322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200" name="TextBox 5"/>
            <p:cNvSpPr txBox="1">
              <a:spLocks noChangeArrowheads="1"/>
            </p:cNvSpPr>
            <p:nvPr/>
          </p:nvSpPr>
          <p:spPr bwMode="auto">
            <a:xfrm>
              <a:off x="928662" y="6018274"/>
              <a:ext cx="3500462" cy="307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altLang="ru-RU" sz="1400" b="1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8194" name="Диаграмма 8"/>
          <p:cNvGraphicFramePr>
            <a:graphicFrameLocks/>
          </p:cNvGraphicFramePr>
          <p:nvPr/>
        </p:nvGraphicFramePr>
        <p:xfrm>
          <a:off x="849313" y="1216025"/>
          <a:ext cx="5588000" cy="1939925"/>
        </p:xfrm>
        <a:graphic>
          <a:graphicData uri="http://schemas.openxmlformats.org/presentationml/2006/ole">
            <p:oleObj spid="_x0000_s59432" r:id="rId4" imgW="5590517" imgH="1944793" progId="">
              <p:embed/>
            </p:oleObj>
          </a:graphicData>
        </a:graphic>
      </p:graphicFrame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179388" y="1349375"/>
            <a:ext cx="8137525" cy="4095750"/>
          </a:xfrm>
          <a:prstGeom prst="roundRect">
            <a:avLst>
              <a:gd name="adj" fmla="val 13745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" name="Диаграмма 9"/>
          <p:cNvGraphicFramePr>
            <a:graphicFrameLocks/>
          </p:cNvGraphicFramePr>
          <p:nvPr/>
        </p:nvGraphicFramePr>
        <p:xfrm>
          <a:off x="560388" y="1362075"/>
          <a:ext cx="7158037" cy="391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6934200" cy="56356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1"/>
                </a:solidFill>
              </a:rPr>
              <a:t>Получили </a:t>
            </a:r>
            <a:r>
              <a:rPr lang="ru-RU" sz="2400" dirty="0" smtClean="0">
                <a:solidFill>
                  <a:schemeClr val="accent1"/>
                </a:solidFill>
              </a:rPr>
              <a:t>по предметам гуманитарного цикла более 80 баллов  </a:t>
            </a:r>
            <a:r>
              <a:rPr lang="ru-RU" sz="2400" dirty="0">
                <a:solidFill>
                  <a:schemeClr val="accent1"/>
                </a:solidFill>
              </a:rPr>
              <a:t>в </a:t>
            </a:r>
            <a:r>
              <a:rPr lang="ru-RU" sz="2400" dirty="0" smtClean="0">
                <a:solidFill>
                  <a:schemeClr val="accent1"/>
                </a:solidFill>
              </a:rPr>
              <a:t>2019-2020 </a:t>
            </a:r>
            <a:r>
              <a:rPr 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24579" name="Объект 3"/>
          <p:cNvSpPr>
            <a:spLocks noGrp="1"/>
          </p:cNvSpPr>
          <p:nvPr>
            <p:ph sz="half" idx="1"/>
          </p:nvPr>
        </p:nvSpPr>
        <p:spPr>
          <a:xfrm>
            <a:off x="142844" y="1214422"/>
            <a:ext cx="8643998" cy="4167190"/>
          </a:xfrm>
        </p:spPr>
        <p:txBody>
          <a:bodyPr/>
          <a:lstStyle/>
          <a:p>
            <a:pPr marL="457200" indent="-457200">
              <a:buNone/>
            </a:pPr>
            <a:endParaRPr lang="ru-RU" sz="1800" u="sng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Русский язык 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Дупленкова</a:t>
            </a:r>
            <a:r>
              <a:rPr lang="ru-RU" sz="1800" dirty="0" smtClean="0">
                <a:solidFill>
                  <a:schemeClr val="tx1"/>
                </a:solidFill>
              </a:rPr>
              <a:t> Г.В.):  Волкова Е. (100), 15 выпускников от 80 до 90 баллов (31,9%), 10 выпускников от 91 до 100 баллов (21,3%)</a:t>
            </a:r>
          </a:p>
          <a:p>
            <a:pPr marL="457200" indent="-45720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Обществознание</a:t>
            </a:r>
            <a:r>
              <a:rPr lang="ru-RU" sz="1800" dirty="0" smtClean="0">
                <a:solidFill>
                  <a:schemeClr val="tx1"/>
                </a:solidFill>
              </a:rPr>
              <a:t>(</a:t>
            </a:r>
            <a:r>
              <a:rPr lang="ru-RU" sz="1800" dirty="0" err="1" smtClean="0">
                <a:solidFill>
                  <a:schemeClr val="tx1"/>
                </a:solidFill>
              </a:rPr>
              <a:t>Гармашова</a:t>
            </a:r>
            <a:r>
              <a:rPr lang="ru-RU" sz="1800" dirty="0" smtClean="0">
                <a:solidFill>
                  <a:schemeClr val="tx1"/>
                </a:solidFill>
              </a:rPr>
              <a:t> Ю.Н.) : </a:t>
            </a:r>
            <a:r>
              <a:rPr lang="ru-RU" sz="1800" dirty="0" err="1" smtClean="0">
                <a:solidFill>
                  <a:schemeClr val="tx1"/>
                </a:solidFill>
              </a:rPr>
              <a:t>Лабзова</a:t>
            </a:r>
            <a:r>
              <a:rPr lang="ru-RU" sz="1800" dirty="0" smtClean="0">
                <a:solidFill>
                  <a:schemeClr val="tx1"/>
                </a:solidFill>
              </a:rPr>
              <a:t>(88), </a:t>
            </a:r>
            <a:r>
              <a:rPr lang="ru-RU" sz="1800" dirty="0" err="1" smtClean="0">
                <a:solidFill>
                  <a:schemeClr val="tx1"/>
                </a:solidFill>
              </a:rPr>
              <a:t>Маннапова</a:t>
            </a:r>
            <a:r>
              <a:rPr lang="ru-RU" sz="1800" dirty="0" smtClean="0">
                <a:solidFill>
                  <a:schemeClr val="tx1"/>
                </a:solidFill>
              </a:rPr>
              <a:t> (90), </a:t>
            </a:r>
            <a:r>
              <a:rPr lang="ru-RU" sz="1800" dirty="0" err="1" smtClean="0">
                <a:solidFill>
                  <a:schemeClr val="tx1"/>
                </a:solidFill>
              </a:rPr>
              <a:t>Шлячкова</a:t>
            </a:r>
            <a:r>
              <a:rPr lang="ru-RU" sz="1800" dirty="0" smtClean="0">
                <a:solidFill>
                  <a:schemeClr val="tx1"/>
                </a:solidFill>
              </a:rPr>
              <a:t>(81), </a:t>
            </a:r>
            <a:r>
              <a:rPr lang="ru-RU" sz="1800" dirty="0" err="1" smtClean="0">
                <a:solidFill>
                  <a:schemeClr val="tx1"/>
                </a:solidFill>
              </a:rPr>
              <a:t>Пановский</a:t>
            </a:r>
            <a:r>
              <a:rPr lang="ru-RU" sz="1800" dirty="0" smtClean="0">
                <a:solidFill>
                  <a:schemeClr val="tx1"/>
                </a:solidFill>
              </a:rPr>
              <a:t>(85), </a:t>
            </a:r>
            <a:r>
              <a:rPr lang="ru-RU" sz="1800" dirty="0" err="1" smtClean="0">
                <a:solidFill>
                  <a:schemeClr val="tx1"/>
                </a:solidFill>
              </a:rPr>
              <a:t>Спичкова</a:t>
            </a:r>
            <a:r>
              <a:rPr lang="ru-RU" sz="1800" dirty="0" smtClean="0">
                <a:solidFill>
                  <a:schemeClr val="tx1"/>
                </a:solidFill>
              </a:rPr>
              <a:t>(88), Сергеева(86), </a:t>
            </a:r>
            <a:r>
              <a:rPr lang="ru-RU" sz="1800" dirty="0" err="1" smtClean="0">
                <a:solidFill>
                  <a:schemeClr val="tx1"/>
                </a:solidFill>
              </a:rPr>
              <a:t>Боровкова</a:t>
            </a:r>
            <a:r>
              <a:rPr lang="ru-RU" sz="1800" dirty="0" smtClean="0">
                <a:solidFill>
                  <a:schemeClr val="tx1"/>
                </a:solidFill>
              </a:rPr>
              <a:t>(97)</a:t>
            </a:r>
          </a:p>
          <a:p>
            <a:pPr marL="457200" indent="-45720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Английский язык</a:t>
            </a:r>
            <a:r>
              <a:rPr lang="ru-RU" sz="1800" dirty="0" smtClean="0">
                <a:solidFill>
                  <a:schemeClr val="tx1"/>
                </a:solidFill>
              </a:rPr>
              <a:t>: (</a:t>
            </a:r>
            <a:r>
              <a:rPr lang="ru-RU" sz="1800" dirty="0" err="1" smtClean="0">
                <a:solidFill>
                  <a:schemeClr val="tx1"/>
                </a:solidFill>
              </a:rPr>
              <a:t>Шарипова</a:t>
            </a:r>
            <a:r>
              <a:rPr lang="ru-RU" sz="1800" dirty="0" smtClean="0">
                <a:solidFill>
                  <a:schemeClr val="tx1"/>
                </a:solidFill>
              </a:rPr>
              <a:t> А.У): </a:t>
            </a:r>
            <a:r>
              <a:rPr lang="ru-RU" sz="1800" dirty="0" err="1" smtClean="0">
                <a:solidFill>
                  <a:schemeClr val="tx1"/>
                </a:solidFill>
              </a:rPr>
              <a:t>Маннапова</a:t>
            </a:r>
            <a:r>
              <a:rPr lang="ru-RU" sz="1800" dirty="0" smtClean="0">
                <a:solidFill>
                  <a:schemeClr val="tx1"/>
                </a:solidFill>
              </a:rPr>
              <a:t>(85), </a:t>
            </a:r>
            <a:r>
              <a:rPr lang="ru-RU" sz="1800" dirty="0" err="1" smtClean="0">
                <a:solidFill>
                  <a:schemeClr val="tx1"/>
                </a:solidFill>
              </a:rPr>
              <a:t>Шлячкова</a:t>
            </a:r>
            <a:r>
              <a:rPr lang="ru-RU" sz="1800" dirty="0" smtClean="0">
                <a:solidFill>
                  <a:schemeClr val="tx1"/>
                </a:solidFill>
              </a:rPr>
              <a:t>(93),   </a:t>
            </a:r>
          </a:p>
          <a:p>
            <a:pPr marL="457200" indent="-45720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ru-RU" sz="1800" dirty="0" err="1" smtClean="0">
                <a:solidFill>
                  <a:schemeClr val="tx1"/>
                </a:solidFill>
              </a:rPr>
              <a:t>Боровкова</a:t>
            </a:r>
            <a:r>
              <a:rPr lang="ru-RU" sz="1800" dirty="0" smtClean="0">
                <a:solidFill>
                  <a:schemeClr val="tx1"/>
                </a:solidFill>
              </a:rPr>
              <a:t>(96),             </a:t>
            </a:r>
          </a:p>
          <a:p>
            <a:pPr marL="457200" indent="-45720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                          (Ахмадуллина А.Н): Волкова(84)</a:t>
            </a:r>
          </a:p>
          <a:p>
            <a:pPr marL="457200" indent="-45720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ru-RU" sz="1800" u="sng" dirty="0" smtClean="0">
                <a:solidFill>
                  <a:schemeClr val="tx1"/>
                </a:solidFill>
              </a:rPr>
              <a:t>Литература(</a:t>
            </a:r>
            <a:r>
              <a:rPr lang="ru-RU" sz="1800" u="sng" dirty="0" err="1" smtClean="0">
                <a:solidFill>
                  <a:schemeClr val="tx1"/>
                </a:solidFill>
              </a:rPr>
              <a:t>Дупленкова</a:t>
            </a:r>
            <a:r>
              <a:rPr lang="ru-RU" sz="1800" u="sng" dirty="0" smtClean="0">
                <a:solidFill>
                  <a:schemeClr val="tx1"/>
                </a:solidFill>
              </a:rPr>
              <a:t> Г.В.)</a:t>
            </a:r>
            <a:r>
              <a:rPr lang="ru-RU" sz="1800" dirty="0" smtClean="0">
                <a:solidFill>
                  <a:schemeClr val="tx1"/>
                </a:solidFill>
              </a:rPr>
              <a:t> : Волкова (94)</a:t>
            </a:r>
            <a:endParaRPr lang="ru-RU" sz="1800" u="sng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ru-RU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>
                <a:solidFill>
                  <a:schemeClr val="accent1"/>
                </a:solidFill>
              </a:rPr>
              <a:t>Наши медалисты </a:t>
            </a:r>
            <a:r>
              <a:rPr lang="ru-RU" altLang="ru-RU" sz="2400" dirty="0" smtClean="0">
                <a:solidFill>
                  <a:schemeClr val="accent1"/>
                </a:solidFill>
              </a:rPr>
              <a:t>2019 </a:t>
            </a:r>
            <a:r>
              <a:rPr lang="ru-RU" altLang="ru-RU" sz="2400" dirty="0">
                <a:solidFill>
                  <a:schemeClr val="accent1"/>
                </a:solidFill>
              </a:rPr>
              <a:t>- </a:t>
            </a:r>
            <a:r>
              <a:rPr lang="ru-RU" altLang="ru-RU" sz="2400" dirty="0" smtClean="0">
                <a:solidFill>
                  <a:schemeClr val="accent1"/>
                </a:solidFill>
              </a:rPr>
              <a:t>2020 </a:t>
            </a:r>
            <a:r>
              <a:rPr lang="ru-RU" altLang="ru-RU" sz="2400" dirty="0" err="1">
                <a:solidFill>
                  <a:schemeClr val="accent1"/>
                </a:solidFill>
              </a:rPr>
              <a:t>гг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0" y="1857364"/>
            <a:ext cx="4714908" cy="3571900"/>
          </a:xfrm>
        </p:spPr>
        <p:txBody>
          <a:bodyPr/>
          <a:lstStyle/>
          <a:p>
            <a:pPr>
              <a:buNone/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          Медалисты  2019-2020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Боровкова</a:t>
            </a:r>
            <a:r>
              <a:rPr lang="ru-RU" sz="1600" dirty="0" smtClean="0">
                <a:solidFill>
                  <a:schemeClr val="tx1"/>
                </a:solidFill>
              </a:rPr>
              <a:t> М(р.я-94, ист-94, анг-96,общ-97)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Спичкова</a:t>
            </a:r>
            <a:r>
              <a:rPr lang="ru-RU" sz="1600" dirty="0" smtClean="0">
                <a:solidFill>
                  <a:schemeClr val="tx1"/>
                </a:solidFill>
              </a:rPr>
              <a:t> Э. (р.я.-91, ист-75, общ-88)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Шлячкова</a:t>
            </a:r>
            <a:r>
              <a:rPr lang="ru-RU" sz="1600" dirty="0" smtClean="0">
                <a:solidFill>
                  <a:schemeClr val="tx1"/>
                </a:solidFill>
              </a:rPr>
              <a:t> К. (р.я.-98, анг.-93, общ-81)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Азмагулов</a:t>
            </a:r>
            <a:r>
              <a:rPr lang="ru-RU" sz="1600" dirty="0" smtClean="0">
                <a:solidFill>
                  <a:schemeClr val="tx1"/>
                </a:solidFill>
              </a:rPr>
              <a:t> Р. (р.я.-82, мат.пр.-80, физ.-74)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Драгунов В. (р.я.-85, мат.пр-82, физ-95)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Ефимов И.(р.я-96,мат.п-80,хим-80,био-76)_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Исламова</a:t>
            </a:r>
            <a:r>
              <a:rPr lang="ru-RU" sz="1600" dirty="0" smtClean="0">
                <a:solidFill>
                  <a:schemeClr val="tx1"/>
                </a:solidFill>
              </a:rPr>
              <a:t> А. (р.я-87, мат.пр-76, ИКТ-83)</a:t>
            </a:r>
          </a:p>
          <a:p>
            <a:pPr>
              <a:buFont typeface="+mj-lt"/>
              <a:buAutoNum type="arabicPeriod"/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Лабзова</a:t>
            </a:r>
            <a:r>
              <a:rPr lang="ru-RU" sz="1600" dirty="0" smtClean="0">
                <a:solidFill>
                  <a:schemeClr val="tx1"/>
                </a:solidFill>
              </a:rPr>
              <a:t> А. (р.я-87, мат.пр-72, общ-88)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571612"/>
          <a:ext cx="4572032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90l">
  <a:themeElements>
    <a:clrScheme name="Тема Office 1">
      <a:dk1>
        <a:srgbClr val="000000"/>
      </a:dk1>
      <a:lt1>
        <a:srgbClr val="FFFFFF"/>
      </a:lt1>
      <a:dk2>
        <a:srgbClr val="165E86"/>
      </a:dk2>
      <a:lt2>
        <a:srgbClr val="969696"/>
      </a:lt2>
      <a:accent1>
        <a:srgbClr val="33C5A9"/>
      </a:accent1>
      <a:accent2>
        <a:srgbClr val="90DE88"/>
      </a:accent2>
      <a:accent3>
        <a:srgbClr val="FFFFFF"/>
      </a:accent3>
      <a:accent4>
        <a:srgbClr val="000000"/>
      </a:accent4>
      <a:accent5>
        <a:srgbClr val="ADDFD1"/>
      </a:accent5>
      <a:accent6>
        <a:srgbClr val="82C97B"/>
      </a:accent6>
      <a:hlink>
        <a:srgbClr val="7D96D3"/>
      </a:hlink>
      <a:folHlink>
        <a:srgbClr val="DEDB7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3663F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CE5C38"/>
        </a:accent6>
        <a:hlink>
          <a:srgbClr val="7476DC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B4E3"/>
        </a:accent1>
        <a:accent2>
          <a:srgbClr val="5DBDAB"/>
        </a:accent2>
        <a:accent3>
          <a:srgbClr val="FFFFFF"/>
        </a:accent3>
        <a:accent4>
          <a:srgbClr val="000000"/>
        </a:accent4>
        <a:accent5>
          <a:srgbClr val="BBD6EF"/>
        </a:accent5>
        <a:accent6>
          <a:srgbClr val="53AB9B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7503</TotalTime>
  <Words>650</Words>
  <Application>Microsoft Office PowerPoint</Application>
  <PresentationFormat>Экран (4:3)</PresentationFormat>
  <Paragraphs>261</Paragraphs>
  <Slides>10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cdb2004190l</vt:lpstr>
      <vt:lpstr>Получили аттестаты особого образца  в 2019-2020 гг</vt:lpstr>
      <vt:lpstr>Результаты ЕГЭ 2019-2020гг</vt:lpstr>
      <vt:lpstr>Результаты ЕГЭ 2019-2020гг</vt:lpstr>
      <vt:lpstr>Успехи гимназии по результатам ЕГЭ в 2019-2020 гг </vt:lpstr>
      <vt:lpstr>ЕГЭ в профильном классе 2019-2020 (11А – гуманитарный, 11Б- универсальный)</vt:lpstr>
      <vt:lpstr>Средний балл ЕГЭ по гимназии</vt:lpstr>
      <vt:lpstr>Средний балл ЕГЭ по гимназии </vt:lpstr>
      <vt:lpstr>Средний балл ЕГЭ по гимназии </vt:lpstr>
      <vt:lpstr>Получили по предметам гуманитарного цикла более 80 баллов  в 2019-2020 гг</vt:lpstr>
      <vt:lpstr>Наши медалисты 2019 - 2020 гг</vt:lpstr>
    </vt:vector>
  </TitlesOfParts>
  <Company>Party People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Pitch</dc:creator>
  <cp:lastModifiedBy>116</cp:lastModifiedBy>
  <cp:revision>701</cp:revision>
  <cp:lastPrinted>2019-08-21T08:28:59Z</cp:lastPrinted>
  <dcterms:created xsi:type="dcterms:W3CDTF">2011-09-11T18:57:01Z</dcterms:created>
  <dcterms:modified xsi:type="dcterms:W3CDTF">2020-08-28T08:14:24Z</dcterms:modified>
</cp:coreProperties>
</file>